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80" r:id="rId2"/>
    <p:sldId id="270" r:id="rId3"/>
    <p:sldId id="257" r:id="rId4"/>
    <p:sldId id="273" r:id="rId5"/>
    <p:sldId id="258" r:id="rId6"/>
    <p:sldId id="261" r:id="rId7"/>
    <p:sldId id="279" r:id="rId8"/>
    <p:sldId id="276" r:id="rId9"/>
    <p:sldId id="274" r:id="rId10"/>
    <p:sldId id="259" r:id="rId11"/>
    <p:sldId id="277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544" autoAdjust="0"/>
    <p:restoredTop sz="99169" autoAdjust="0"/>
  </p:normalViewPr>
  <p:slideViewPr>
    <p:cSldViewPr>
      <p:cViewPr varScale="1">
        <p:scale>
          <a:sx n="31" d="100"/>
          <a:sy n="31" d="100"/>
        </p:scale>
        <p:origin x="-7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38732285272189"/>
          <c:y val="4.3361581920904044E-2"/>
          <c:w val="0.52871148394032652"/>
          <c:h val="0.8233426753859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28647</c:v>
                </c:pt>
                <c:pt idx="1">
                  <c:v>29897</c:v>
                </c:pt>
                <c:pt idx="2">
                  <c:v>31068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налоговые доходы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1049</c:v>
                </c:pt>
                <c:pt idx="1">
                  <c:v>1049</c:v>
                </c:pt>
                <c:pt idx="2">
                  <c:v>1049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25943.89</c:v>
                </c:pt>
                <c:pt idx="1">
                  <c:v>24256.29</c:v>
                </c:pt>
                <c:pt idx="2">
                  <c:v>27580.27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оказания платных услуг, штрафы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305</c:v>
                </c:pt>
                <c:pt idx="1">
                  <c:v>305</c:v>
                </c:pt>
                <c:pt idx="2">
                  <c:v>305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47040"/>
        <c:axId val="94648576"/>
      </c:barChart>
      <c:catAx>
        <c:axId val="946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648576"/>
        <c:crosses val="autoZero"/>
        <c:auto val="1"/>
        <c:lblAlgn val="ctr"/>
        <c:lblOffset val="100"/>
        <c:noMultiLvlLbl val="0"/>
      </c:catAx>
      <c:valAx>
        <c:axId val="9464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64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24961704784711"/>
          <c:y val="1.6449352729213943E-2"/>
          <c:w val="0.30116743061043433"/>
          <c:h val="0.921403754615418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AEAFE-D63C-49A6-972B-ED4215212B0B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A09A-CD17-4349-984D-60CA9A18DF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2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5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9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380D-C23E-4CF3-910B-ED1EEC814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7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2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0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9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8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7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2017713" cy="1944687"/>
          </a:xfr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Администрация муниципального образования Переволоцкий поссовет Переволоцкого района Оренбургской области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714488"/>
            <a:ext cx="597693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94175"/>
            <a:ext cx="20177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3929066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 ДЛЯ ГРАЖДАН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ПРОЕКТ БЮДЖЕТА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2022 ГОД И НА ПЛАНОВЫЙ ПЕРИОД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2023 И 2024 годов</a:t>
            </a:r>
            <a:endParaRPr lang="ru-RU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2.ppt-online.org/files2/slide/3/3HuykNDmbLqwSBoeQMv2Jd7zGrjA1tTZ6pKCOV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64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97554"/>
              </p:ext>
            </p:extLst>
          </p:nvPr>
        </p:nvGraphicFramePr>
        <p:xfrm>
          <a:off x="0" y="0"/>
          <a:ext cx="9072626" cy="67241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429124"/>
                <a:gridCol w="846130"/>
                <a:gridCol w="511224"/>
                <a:gridCol w="642942"/>
                <a:gridCol w="857257"/>
                <a:gridCol w="785818"/>
                <a:gridCol w="1000131"/>
              </a:tblGrid>
              <a:tr h="466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ВЕД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2022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2023год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2024 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0" marR="0" marT="0" marB="0" anchor="b"/>
                </a:tc>
              </a:tr>
              <a:tr h="319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Администрация</a:t>
                      </a:r>
                      <a:r>
                        <a:rPr lang="ru-RU" sz="11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Переволоцкого поссовета</a:t>
                      </a:r>
                      <a:endParaRPr lang="ru-RU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12 505,846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12 505,846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12 505,846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1 017,000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1 017,000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1 017,000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062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10 076,246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10 076,246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10 076,246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14,600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650,000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748,000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748,000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748,000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527,292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564,172</a:t>
                      </a:r>
                    </a:p>
                  </a:txBody>
                  <a:tcPr marL="7620" marR="7620" marT="7620" marB="0" anchor="b"/>
                </a:tc>
              </a:tr>
              <a:tr h="200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215,000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14 665,200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14 508,500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14 966,100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468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13266,300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13758,500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14216,100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798,900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15 557,840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16 055,082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18 884,265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1187,440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1187,440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5447,572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11308,400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11805,642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10374,693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3062,000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3062,000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3062,000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(молодежная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политика)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2 038,932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2 038,932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2 038,932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10 074,280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8 079,380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8 079,380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(пенсионное обеспечение)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110,502</a:t>
                      </a:r>
                    </a:p>
                  </a:txBody>
                  <a:tcPr marL="7620" marR="7620" marT="7620" marB="0" anchor="b"/>
                </a:tc>
              </a:tr>
              <a:tr h="26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250,000</a:t>
                      </a:r>
                    </a:p>
                  </a:txBody>
                  <a:tcPr marL="7620" marR="7620" marT="7620" marB="0" anchor="b"/>
                </a:tc>
              </a:tr>
              <a:tr h="26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Условно утверждённые расходы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1199,058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2388,075</a:t>
                      </a:r>
                    </a:p>
                  </a:txBody>
                  <a:tcPr marL="7620" marR="7620" marT="7620" marB="0" anchor="b"/>
                </a:tc>
              </a:tr>
              <a:tr h="265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РАСХОДОВ</a:t>
                      </a:r>
                      <a:endParaRPr lang="ru-RU" sz="11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0160" marR="10160" marT="10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55 944,892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55 507,292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60 002,272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9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/>
              <a:t> Прогноз социально-экономического развития муниципального образования Переволоцкий поссовет Переволоцкого района Оренбургской области</a:t>
            </a:r>
            <a:br>
              <a:rPr lang="ru-RU" sz="1800" dirty="0" smtClean="0"/>
            </a:br>
            <a:r>
              <a:rPr lang="ru-RU" sz="1800" dirty="0" smtClean="0"/>
              <a:t>на  2022-2024 годы</a:t>
            </a:r>
            <a:br>
              <a:rPr lang="ru-RU" sz="1800" dirty="0" smtClean="0"/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48" y="2016224"/>
          <a:ext cx="7929618" cy="4055981"/>
        </p:xfrm>
        <a:graphic>
          <a:graphicData uri="http://schemas.openxmlformats.org/drawingml/2006/table">
            <a:tbl>
              <a:tblPr/>
              <a:tblGrid>
                <a:gridCol w="2685994"/>
                <a:gridCol w="911478"/>
                <a:gridCol w="1090706"/>
                <a:gridCol w="1097972"/>
                <a:gridCol w="1098779"/>
                <a:gridCol w="1044689"/>
              </a:tblGrid>
              <a:tr h="836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 dirty="0">
                          <a:latin typeface="Calibri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Ед.изм.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(оценка)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(прогноз)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5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Общий показатель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-25">
                          <a:latin typeface="Calibri"/>
                          <a:ea typeface="Times New Roman"/>
                          <a:cs typeface="Times New Roman"/>
                        </a:rPr>
                        <a:t>Число сельских населенных пунктов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spc="-25">
                          <a:latin typeface="Calibri"/>
                          <a:ea typeface="Times New Roman"/>
                          <a:cs typeface="Times New Roman"/>
                        </a:rPr>
                        <a:t>Территория поселения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22501,47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22501,47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22501,47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22501,47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5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 dirty="0">
                          <a:latin typeface="Calibri"/>
                          <a:ea typeface="Times New Roman"/>
                          <a:cs typeface="Times New Roman"/>
                        </a:rPr>
                        <a:t>Демографический показатель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Численность населения, всего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 dirty="0">
                          <a:latin typeface="Calibri"/>
                          <a:ea typeface="Times New Roman"/>
                          <a:cs typeface="Times New Roman"/>
                        </a:rPr>
                        <a:t>чел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10 036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10136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10 237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10 339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Показатель рождаемости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чел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Показатель смертности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чел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Численность экономически активного населения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чел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5280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5544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5821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6112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Calibri"/>
                          <a:ea typeface="Times New Roman"/>
                          <a:cs typeface="Times New Roman"/>
                        </a:rPr>
                        <a:t> Численность безработных, зарегистрированных в органах службы занятости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3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7" y="571480"/>
          <a:ext cx="8215371" cy="1327744"/>
        </p:xfrm>
        <a:graphic>
          <a:graphicData uri="http://schemas.openxmlformats.org/drawingml/2006/table">
            <a:tbl>
              <a:tblPr/>
              <a:tblGrid>
                <a:gridCol w="523152"/>
                <a:gridCol w="2605581"/>
                <a:gridCol w="884190"/>
                <a:gridCol w="1058052"/>
                <a:gridCol w="1065100"/>
                <a:gridCol w="1065883"/>
                <a:gridCol w="1013413"/>
              </a:tblGrid>
              <a:tr h="3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25">
                          <a:latin typeface="Calibri"/>
                          <a:ea typeface="Times New Roman"/>
                          <a:cs typeface="Times New Roman"/>
                        </a:rPr>
                        <a:t>Финансовые показатели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Налоговые доходы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28 807,7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28 647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29 897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31 068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38 946,8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25 943,9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24 256,3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27 580,3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Расходы бюджета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78 726,8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55 944,9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55 507,3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60 002,3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Дефицит бюджета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2 275,9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spc="-25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spc="-25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7" y="2428867"/>
          <a:ext cx="8215370" cy="3983756"/>
        </p:xfrm>
        <a:graphic>
          <a:graphicData uri="http://schemas.openxmlformats.org/drawingml/2006/table">
            <a:tbl>
              <a:tblPr/>
              <a:tblGrid>
                <a:gridCol w="523152"/>
                <a:gridCol w="2605580"/>
                <a:gridCol w="884190"/>
                <a:gridCol w="1058052"/>
                <a:gridCol w="1065100"/>
                <a:gridCol w="1065883"/>
                <a:gridCol w="1013413"/>
              </a:tblGrid>
              <a:tr h="20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Показатели жилищного фонда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Общая площадь  жилищного фонда, всего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тыс.м²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250,1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239,5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240,5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240,5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Строительство  жилых домов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м²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2 874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1750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Площадь муниципального жилищного фонда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м²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621,7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1000,5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1000,5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1000,5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Показатели уличного освещения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Количество ТП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Количество уличных светильников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810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820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Финансовые затраты МО на уличное освещение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3960,4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3998,0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3998,0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3998,0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Показатели ЖКХ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Количество предприятий коммунального комплекса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по оказанию услуг             электроснабжения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по оказанию услуг             газоснабжения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по оказанию услуг             теплоснабжения, водоснабжения, водоотведения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 dirty="0">
                          <a:latin typeface="Calibri"/>
                          <a:ea typeface="Times New Roman"/>
                          <a:cs typeface="Times New Roman"/>
                        </a:rPr>
                        <a:t>Финансовые </a:t>
                      </a:r>
                      <a:r>
                        <a:rPr lang="ru-RU" sz="1000" spc="-25" dirty="0" smtClean="0">
                          <a:latin typeface="Calibri"/>
                          <a:ea typeface="Times New Roman"/>
                          <a:cs typeface="Times New Roman"/>
                        </a:rPr>
                        <a:t>затраты  </a:t>
                      </a:r>
                      <a:r>
                        <a:rPr lang="ru-RU" sz="1000" spc="-25" dirty="0">
                          <a:latin typeface="Calibri"/>
                          <a:ea typeface="Times New Roman"/>
                          <a:cs typeface="Times New Roman"/>
                        </a:rPr>
                        <a:t>МО на коммунальное хозяйство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Times New Roman"/>
                          <a:ea typeface="Times New Roman"/>
                          <a:cs typeface="Times New Roman"/>
                        </a:rPr>
                        <a:t>22 984,4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Times New Roman"/>
                          <a:ea typeface="Times New Roman"/>
                          <a:cs typeface="Times New Roman"/>
                        </a:rPr>
                        <a:t>11308,4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Times New Roman"/>
                          <a:ea typeface="Times New Roman"/>
                          <a:cs typeface="Times New Roman"/>
                        </a:rPr>
                        <a:t>11805,6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 dirty="0">
                          <a:latin typeface="Times New Roman"/>
                          <a:ea typeface="Times New Roman"/>
                          <a:cs typeface="Times New Roman"/>
                        </a:rPr>
                        <a:t>10374,7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697" marR="60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4938" y="171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357166"/>
          <a:ext cx="8414250" cy="2851093"/>
        </p:xfrm>
        <a:graphic>
          <a:graphicData uri="http://schemas.openxmlformats.org/drawingml/2006/table">
            <a:tbl>
              <a:tblPr/>
              <a:tblGrid>
                <a:gridCol w="535817"/>
                <a:gridCol w="2668657"/>
                <a:gridCol w="905595"/>
                <a:gridCol w="1083666"/>
                <a:gridCol w="1090884"/>
                <a:gridCol w="1091686"/>
                <a:gridCol w="1037945"/>
              </a:tblGrid>
              <a:tr h="26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Показатели благоустройства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Количество полигонов для ТБО (свалок)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Количество  мест захоронений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Финансовые затраты МО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7 693,8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3062,0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3062,0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3062,0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Показатели дорожного хозяйства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Постановка на учет улично-дорожной сети поселений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spc="-25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spc="-25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spc="-25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Установлено дорожных знаков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Количество остановок общественного транспорта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Финансовые затраты МО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Calibri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18 877,9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Times New Roman"/>
                          <a:ea typeface="Times New Roman"/>
                          <a:cs typeface="Times New Roman"/>
                        </a:rPr>
                        <a:t>9 268,3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9 760,5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spc="-25" dirty="0">
                          <a:latin typeface="Times New Roman"/>
                          <a:ea typeface="Times New Roman"/>
                          <a:cs typeface="Times New Roman"/>
                        </a:rPr>
                        <a:t>10 218,1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7" y="3428996"/>
          <a:ext cx="8358246" cy="3071837"/>
        </p:xfrm>
        <a:graphic>
          <a:graphicData uri="http://schemas.openxmlformats.org/drawingml/2006/table">
            <a:tbl>
              <a:tblPr/>
              <a:tblGrid>
                <a:gridCol w="532250"/>
                <a:gridCol w="2650894"/>
                <a:gridCol w="899567"/>
                <a:gridCol w="1076453"/>
                <a:gridCol w="1083624"/>
                <a:gridCol w="1084421"/>
                <a:gridCol w="1031037"/>
              </a:tblGrid>
              <a:tr h="415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Показатели спорта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Число спортивных учреждений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Проведение мероприятий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Финансовые затраты МО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spc="-25">
                          <a:latin typeface="Calibri"/>
                          <a:ea typeface="Times New Roman"/>
                          <a:cs typeface="Times New Roman"/>
                        </a:rPr>
                        <a:t>Показатели культуры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Дома культуры, клубы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Библиотеки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Краеведческий  музей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Финансовые затраты МО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8 243,8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9 624,3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>
                          <a:latin typeface="Calibri"/>
                          <a:ea typeface="Times New Roman"/>
                          <a:cs typeface="Times New Roman"/>
                        </a:rPr>
                        <a:t>7 629,4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spc="-25" dirty="0">
                          <a:latin typeface="Calibri"/>
                          <a:ea typeface="Times New Roman"/>
                          <a:cs typeface="Times New Roman"/>
                        </a:rPr>
                        <a:t>7 629,4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octobdonland.ru/netcat_files/Image/Prezentatsiya3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221" cy="7072337"/>
          </a:xfrm>
          <a:prstGeom prst="rect">
            <a:avLst/>
          </a:prstGeom>
          <a:noFill/>
        </p:spPr>
      </p:pic>
      <p:pic>
        <p:nvPicPr>
          <p:cNvPr id="7172" name="Picture 4" descr="https://present5.com/presentacii/20170504/713-byudghet_dlya_graghdan_2017-2019_gg..pptx_images/713-byudghet_dlya_graghdan_2017-2019_gg..pptx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01222" cy="7072338"/>
          </a:xfrm>
          <a:prstGeom prst="rect">
            <a:avLst/>
          </a:prstGeom>
          <a:noFill/>
        </p:spPr>
      </p:pic>
      <p:pic>
        <p:nvPicPr>
          <p:cNvPr id="7174" name="Picture 6" descr="http://xn--c1amfdgebe0fxb.xn--p1ai/img/images/1-1024x1024-5-0_bac65caf92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501222" cy="714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4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storage.inovaco.ru/media/cache/c1/64/c4/26/62/c4/c164c42662c4a33b41c74805f69ffd6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8412" cy="7286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5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endParaRPr lang="ru-RU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Подготовлено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Заместителем  главы по финансам и экономике администрации Переволоцкого поссовета </a:t>
            </a:r>
            <a:r>
              <a:rPr lang="ru-RU" b="1" i="1" dirty="0" err="1" smtClean="0">
                <a:solidFill>
                  <a:schemeClr val="bg1"/>
                </a:solidFill>
              </a:rPr>
              <a:t>Тевс</a:t>
            </a:r>
            <a:r>
              <a:rPr lang="ru-RU" b="1" i="1" dirty="0" smtClean="0">
                <a:solidFill>
                  <a:schemeClr val="bg1"/>
                </a:solidFill>
              </a:rPr>
              <a:t> Юлией Геннадьевной 2022 год 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5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dm-polov.ru/tinybrowser/fulls/images/budzhet/2019/01/1_slayd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yslide.ru/documents_7/7ee5168bb9947139684e044a32b53cd5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900igr.net/up/datas/175152/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9288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ОСНОВНЫЕ СВЕДЕНИЯ О БЮДЖЕТЕ МО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Переволоцкий поссовет на 2022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2024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годы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0034" y="15716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48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48625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1471" y="785793"/>
          <a:ext cx="8072494" cy="5681752"/>
        </p:xfrm>
        <a:graphic>
          <a:graphicData uri="http://schemas.openxmlformats.org/drawingml/2006/table">
            <a:tbl>
              <a:tblPr/>
              <a:tblGrid>
                <a:gridCol w="1239249"/>
                <a:gridCol w="4470562"/>
                <a:gridCol w="787561"/>
                <a:gridCol w="787561"/>
                <a:gridCol w="787561"/>
              </a:tblGrid>
              <a:tr h="274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кода дохода бюджета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48" marR="5248" marT="5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80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000 100 00000000000000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30 001,00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31 251,00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32 422,00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3880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000 101 02000010000110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18 806,00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19 946,00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21 011,00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496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000 101 02010010000110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18 598,00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19 730,00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20 786,00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80420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000 101 02020011000110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496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000 101 02030011000110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0496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000 101 02080011000110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части суммы налога, превышающей 650 000 рублей, относящейся к части налоговой базы, превышающей 5 000 000 рублей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7188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000 103 00000000000000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4 043,00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4 227,00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7112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10 010 302 231 010 000 000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1 828,00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7112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000 103 02241010000000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 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7112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000  103 02251010000110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2 434,00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2 507,00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2 594,00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7112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000 103 02261010000110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(по нормативам, установленным федеральным законом о федеральном бюджете в целях формирования дорожных фондов субъектов Российской Федерации)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-239,00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1" y="428606"/>
          <a:ext cx="8072492" cy="5681349"/>
        </p:xfrm>
        <a:graphic>
          <a:graphicData uri="http://schemas.openxmlformats.org/drawingml/2006/table">
            <a:tbl>
              <a:tblPr/>
              <a:tblGrid>
                <a:gridCol w="1255429"/>
                <a:gridCol w="4459978"/>
                <a:gridCol w="785695"/>
                <a:gridCol w="785695"/>
                <a:gridCol w="785695"/>
              </a:tblGrid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000 105 00000000000000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717,00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000 105 03010010000110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717,00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000 106 00000000000000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000 106 01030100000110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сельских поселений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916,00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916,00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916,00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000 106 06033100000110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организаций, обладающих земельным участком, расположенным в границах сельских поселений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2 714,00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2 714,00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2 714,00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000 106 06043100000110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с физических лиц, обладающих земельным участком, расположенным в границах сельских поселений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000 111 00000000000000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1 049,00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793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000 111 05025100000120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793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000 111 05035100000120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находящегося в оперативном управлении органов управления сельских поселений и созданных ими учреждений (за исключением имущества муниципальных бюджетных и автономных учреждений)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000 113 00000000000000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000 113 02995100000130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бюджетов сельских поселений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000 116 00000000000000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УЩЕРБААТРАТ ГОСУДАРСТВА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793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000 116 02020100000140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правонарушениях, за нарушение законов и иных нормативных правовых актов субъектов Российской Федерации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000 200 00000000000000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25 943,89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24 256,29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27 580,27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000 202 00000000000000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18 621,00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16 711,30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15 339,50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000 202 15001100000150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 на выравнивание бюджетной обеспеченности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18 621,00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16 711,30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15 339,50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000 202 20000000000150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6 795,60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000 202 29999100000 150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6 795,60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000 202 20077100000150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сельских поселений на софинансирование капитальных вложений в объекты муниципальной собственности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4 176,60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000 202 30000000000 150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527,29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544,99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564,17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000 202 35118100000150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527,29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544,99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564,17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0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5248" marR="5248" marT="52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55 944,89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55 507,29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60 002,27</a:t>
                      </a:r>
                    </a:p>
                  </a:txBody>
                  <a:tcPr marL="5248" marR="5248" marT="5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7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428604"/>
            <a:ext cx="7758113" cy="1214459"/>
          </a:xfrm>
        </p:spPr>
        <p:txBody>
          <a:bodyPr>
            <a:normAutofit fontScale="85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Прогноз основных характеристик (общий объем доходов, общий объем расходов, дефицит (</a:t>
            </a:r>
            <a:r>
              <a:rPr lang="ru-RU" altLang="ru-RU" sz="2000" dirty="0" err="1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altLang="ru-RU" sz="2000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) бюджета муниципального образования Переволоцкий поссовет на  2021 год и на плановый период 2022-2023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годов.</a:t>
            </a:r>
            <a:endParaRPr lang="ru-RU" altLang="ru-RU" sz="2000" dirty="0" smtClean="0">
              <a:latin typeface="Arial Black" panose="020B0A04020102020204" pitchFamily="34" charset="0"/>
              <a:cs typeface="Arial" pitchFamily="34" charset="0"/>
            </a:endParaRPr>
          </a:p>
          <a:p>
            <a:pPr algn="ctr"/>
            <a:endParaRPr lang="ru-RU" sz="2000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642938" y="1571625"/>
          <a:ext cx="850106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yslide.ru/documents_3/0602fe968730afaa6e56fcf5957b5104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6" name="Picture 4" descr="http://xn--e1apcabchchk.xn--p1ai/tinybrowser/fulls/files/dokumenty/postanovleniya/2018/234/ilovepdf_com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1680</Words>
  <Application>Microsoft Office PowerPoint</Application>
  <PresentationFormat>Экран (4:3)</PresentationFormat>
  <Paragraphs>589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Администрация муниципального образования Переволоцкий поссовет Переволоцкого района Оренбургской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Прогноз социально-экономического развития муниципального образования Переволоцкий поссовет Переволоцкого района Оренбургской области на  2022-2024 годы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 Windows</cp:lastModifiedBy>
  <cp:revision>66</cp:revision>
  <dcterms:created xsi:type="dcterms:W3CDTF">2020-05-26T11:28:41Z</dcterms:created>
  <dcterms:modified xsi:type="dcterms:W3CDTF">2021-11-30T09:46:56Z</dcterms:modified>
</cp:coreProperties>
</file>