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6638"/>
  <p:defaultTextStyle>
    <a:defPPr>
      <a:defRPr lang="ru-RU"/>
    </a:defPPr>
    <a:lvl1pPr marL="0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6842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93685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40527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87369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34211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81054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27896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74738" algn="l" defTabSz="4936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9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87" d="100"/>
          <a:sy n="87" d="100"/>
        </p:scale>
        <p:origin x="-1254" y="-174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2130429"/>
            <a:ext cx="842009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4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7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4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7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5" y="274638"/>
            <a:ext cx="652145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1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8" y="4406901"/>
            <a:ext cx="8420099" cy="1362075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8" y="2906714"/>
            <a:ext cx="8420099" cy="1500187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684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936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405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873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342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810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2789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7473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29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2" cy="45259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2" cy="45259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8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5" y="1535113"/>
            <a:ext cx="4376872" cy="63976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5" y="2174879"/>
            <a:ext cx="4376872" cy="395128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8" cy="639762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6842" indent="0">
              <a:buNone/>
              <a:defRPr sz="1100" b="1"/>
            </a:lvl2pPr>
            <a:lvl3pPr marL="493685" indent="0">
              <a:buNone/>
              <a:defRPr sz="1000" b="1"/>
            </a:lvl3pPr>
            <a:lvl4pPr marL="740527" indent="0">
              <a:buNone/>
              <a:defRPr sz="900" b="1"/>
            </a:lvl4pPr>
            <a:lvl5pPr marL="987369" indent="0">
              <a:buNone/>
              <a:defRPr sz="900" b="1"/>
            </a:lvl5pPr>
            <a:lvl6pPr marL="1234211" indent="0">
              <a:buNone/>
              <a:defRPr sz="900" b="1"/>
            </a:lvl6pPr>
            <a:lvl7pPr marL="1481054" indent="0">
              <a:buNone/>
              <a:defRPr sz="900" b="1"/>
            </a:lvl7pPr>
            <a:lvl8pPr marL="1727896" indent="0">
              <a:buNone/>
              <a:defRPr sz="900" b="1"/>
            </a:lvl8pPr>
            <a:lvl9pPr marL="1974738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9"/>
            <a:ext cx="4378588" cy="3951288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3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9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99" y="273050"/>
            <a:ext cx="3259007" cy="116205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0"/>
            <a:ext cx="5537728" cy="5853113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299" y="1435101"/>
            <a:ext cx="3259007" cy="4691062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7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50" y="4800600"/>
            <a:ext cx="5943600" cy="56673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50" y="612779"/>
            <a:ext cx="5943600" cy="4114800"/>
          </a:xfrm>
        </p:spPr>
        <p:txBody>
          <a:bodyPr/>
          <a:lstStyle>
            <a:lvl1pPr marL="0" indent="0">
              <a:buNone/>
              <a:defRPr sz="1700"/>
            </a:lvl1pPr>
            <a:lvl2pPr marL="246842" indent="0">
              <a:buNone/>
              <a:defRPr sz="1500"/>
            </a:lvl2pPr>
            <a:lvl3pPr marL="493685" indent="0">
              <a:buNone/>
              <a:defRPr sz="1300"/>
            </a:lvl3pPr>
            <a:lvl4pPr marL="740527" indent="0">
              <a:buNone/>
              <a:defRPr sz="1100"/>
            </a:lvl4pPr>
            <a:lvl5pPr marL="987369" indent="0">
              <a:buNone/>
              <a:defRPr sz="1100"/>
            </a:lvl5pPr>
            <a:lvl6pPr marL="1234211" indent="0">
              <a:buNone/>
              <a:defRPr sz="1100"/>
            </a:lvl6pPr>
            <a:lvl7pPr marL="1481054" indent="0">
              <a:buNone/>
              <a:defRPr sz="1100"/>
            </a:lvl7pPr>
            <a:lvl8pPr marL="1727896" indent="0">
              <a:buNone/>
              <a:defRPr sz="1100"/>
            </a:lvl8pPr>
            <a:lvl9pPr marL="1974738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50" y="5367342"/>
            <a:ext cx="5943600" cy="804862"/>
          </a:xfrm>
        </p:spPr>
        <p:txBody>
          <a:bodyPr/>
          <a:lstStyle>
            <a:lvl1pPr marL="0" indent="0">
              <a:buNone/>
              <a:defRPr sz="800"/>
            </a:lvl1pPr>
            <a:lvl2pPr marL="246842" indent="0">
              <a:buNone/>
              <a:defRPr sz="600"/>
            </a:lvl2pPr>
            <a:lvl3pPr marL="493685" indent="0">
              <a:buNone/>
              <a:defRPr sz="500"/>
            </a:lvl3pPr>
            <a:lvl4pPr marL="740527" indent="0">
              <a:buNone/>
              <a:defRPr sz="500"/>
            </a:lvl4pPr>
            <a:lvl5pPr marL="987369" indent="0">
              <a:buNone/>
              <a:defRPr sz="500"/>
            </a:lvl5pPr>
            <a:lvl6pPr marL="1234211" indent="0">
              <a:buNone/>
              <a:defRPr sz="500"/>
            </a:lvl6pPr>
            <a:lvl7pPr marL="1481054" indent="0">
              <a:buNone/>
              <a:defRPr sz="500"/>
            </a:lvl7pPr>
            <a:lvl8pPr marL="1727896" indent="0">
              <a:buNone/>
              <a:defRPr sz="500"/>
            </a:lvl8pPr>
            <a:lvl9pPr marL="1974738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4643"/>
            <a:ext cx="8915402" cy="1143000"/>
          </a:xfrm>
          <a:prstGeom prst="rect">
            <a:avLst/>
          </a:prstGeom>
        </p:spPr>
        <p:txBody>
          <a:bodyPr vert="horz" lIns="49368" tIns="24684" rIns="49368" bIns="2468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5" y="1600205"/>
            <a:ext cx="8915402" cy="4525963"/>
          </a:xfrm>
          <a:prstGeom prst="rect">
            <a:avLst/>
          </a:prstGeom>
        </p:spPr>
        <p:txBody>
          <a:bodyPr vert="horz" lIns="49368" tIns="24684" rIns="49368" bIns="246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1817-2961-4F45-8D0D-BFC511D8A908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6" y="6356350"/>
            <a:ext cx="31369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1" y="6356350"/>
            <a:ext cx="2311400" cy="365125"/>
          </a:xfrm>
          <a:prstGeom prst="rect">
            <a:avLst/>
          </a:prstGeom>
        </p:spPr>
        <p:txBody>
          <a:bodyPr vert="horz" lIns="49368" tIns="24684" rIns="49368" bIns="24684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B95E-4F18-4BFE-9EC4-758D7DA5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4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685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32" indent="-185132" algn="l" defTabSz="49368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01119" indent="-154276" algn="l" defTabSz="493685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17106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48" indent="-123421" algn="l" defTabSz="493685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10790" indent="-123421" algn="l" defTabSz="493685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57633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4475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51317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159" indent="-123421" algn="l" defTabSz="4936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42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3685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0527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69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211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1054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27896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74738" algn="l" defTabSz="4936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5600-03-394\Desktop\МОИ ДОКУМЕНТЫ\документы рабочие\ТРАНСФЕРТНОЕ ЦЕНООБРОЗОВАНИЕ\ДОКЛАДЫ ПО ТЦ\слайд по КИК для СМИ\Internet_Business_Technology_HD_Wallpaper_07_2560x16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05" y="-27864"/>
            <a:ext cx="9934205" cy="6885864"/>
          </a:xfrm>
          <a:prstGeom prst="rect">
            <a:avLst/>
          </a:prstGeom>
          <a:noFill/>
          <a:effectLst>
            <a:glow rad="635000">
              <a:schemeClr val="accent1">
                <a:alpha val="25000"/>
              </a:schemeClr>
            </a:glo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9"/>
          <p:cNvPicPr/>
          <p:nvPr/>
        </p:nvPicPr>
        <p:blipFill>
          <a:blip r:embed="rId4"/>
          <a:stretch/>
        </p:blipFill>
        <p:spPr>
          <a:xfrm>
            <a:off x="34077" y="0"/>
            <a:ext cx="1030491" cy="1016515"/>
          </a:xfrm>
          <a:prstGeom prst="rect">
            <a:avLst/>
          </a:prstGeom>
          <a:ln>
            <a:noFill/>
          </a:ln>
        </p:spPr>
      </p:pic>
      <p:sp>
        <p:nvSpPr>
          <p:cNvPr id="17" name="CustomShape 1"/>
          <p:cNvSpPr/>
          <p:nvPr/>
        </p:nvSpPr>
        <p:spPr>
          <a:xfrm>
            <a:off x="1071691" y="148830"/>
            <a:ext cx="8506513" cy="359427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 dirty="0">
                <a:latin typeface="PF DinDisplay Pro Black"/>
                <a:ea typeface="DejaVu Sans"/>
              </a:rPr>
              <a:t>УПРАВЛЕНИЕ </a:t>
            </a:r>
            <a:r>
              <a:rPr lang="ru-RU" sz="1200" b="1" strike="noStrike" spc="-1" dirty="0" smtClean="0">
                <a:latin typeface="PF DinDisplay Pro Black"/>
                <a:ea typeface="DejaVu Sans"/>
              </a:rPr>
              <a:t>ФЕДЕРАЛЬНОЙ НАЛОГОВОЙ </a:t>
            </a:r>
            <a:r>
              <a:rPr lang="ru-RU" sz="1200" b="1" strike="noStrike" spc="-1" dirty="0">
                <a:latin typeface="PF DinDisplay Pro Black"/>
                <a:ea typeface="DejaVu Sans"/>
              </a:rPr>
              <a:t>СЛУЖБЫ ПО ОРЕНБУРГСКОЙ ОБЛАСТИ</a:t>
            </a:r>
            <a:endParaRPr lang="ru-RU" sz="1200" b="0" strike="noStrike" spc="-1" dirty="0">
              <a:latin typeface="XO Oriel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525" y="4005064"/>
            <a:ext cx="9286618" cy="1919240"/>
          </a:xfrm>
          <a:prstGeom prst="roundRect">
            <a:avLst/>
          </a:prstGeom>
          <a:solidFill>
            <a:srgbClr val="7D9CD9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/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Налогоплательщики </a:t>
            </a:r>
            <a:r>
              <a:rPr lang="ru-RU" sz="1800" dirty="0">
                <a:solidFill>
                  <a:schemeClr val="tx1"/>
                </a:solidFill>
              </a:rPr>
              <a:t>обязаны уведомлять налоговый орган о контролируемых иностранных компаниях, в отношении которых они являются контролирующими лицами, вне зависимости от размера дохода, полученного ими в виде прибыли соответствующих контролируемых иностранных компаний.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Срок представления для организаций - не </a:t>
            </a:r>
            <a:r>
              <a:rPr lang="ru-RU" sz="1800" dirty="0">
                <a:solidFill>
                  <a:schemeClr val="tx1"/>
                </a:solidFill>
              </a:rPr>
              <a:t>позднее 20 марта</a:t>
            </a:r>
            <a:r>
              <a:rPr lang="ru-RU" sz="1800" dirty="0" smtClean="0">
                <a:solidFill>
                  <a:schemeClr val="tx1"/>
                </a:solidFill>
              </a:rPr>
              <a:t>, для физических лиц - </a:t>
            </a:r>
            <a:r>
              <a:rPr lang="ru-RU" sz="1800" dirty="0">
                <a:solidFill>
                  <a:schemeClr val="tx1"/>
                </a:solidFill>
              </a:rPr>
              <a:t>в срок не позднее 30 </a:t>
            </a:r>
            <a:r>
              <a:rPr lang="ru-RU" sz="1800" dirty="0" smtClean="0">
                <a:solidFill>
                  <a:schemeClr val="tx1"/>
                </a:solidFill>
              </a:rPr>
              <a:t>апреля</a:t>
            </a:r>
            <a:endParaRPr lang="ru-RU" sz="1800" dirty="0">
              <a:solidFill>
                <a:schemeClr val="tx1"/>
              </a:solidFill>
            </a:endParaRPr>
          </a:p>
          <a:p>
            <a:pPr algn="ctr"/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609185" y="6343449"/>
            <a:ext cx="3021922" cy="342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Телефон контакт центра 8-800-222-2222</a:t>
            </a:r>
            <a:r>
              <a:rPr lang="ru-RU" sz="1200" dirty="0"/>
              <a:t>.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31674" y="508257"/>
            <a:ext cx="90858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Владеешь </a:t>
            </a:r>
          </a:p>
          <a:p>
            <a:pPr algn="ctr"/>
            <a:r>
              <a:rPr lang="ru-RU" sz="6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иностранной компанией - </a:t>
            </a:r>
            <a:endParaRPr lang="ru-RU" sz="6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633" y="2510077"/>
            <a:ext cx="94205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</a:t>
            </a:r>
            <a:r>
              <a:rPr lang="ru-RU" sz="4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 забудь подать уведомление о КИК</a:t>
            </a:r>
            <a:endParaRPr lang="ru-RU" sz="44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07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76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Бехтин Алексей Степанович</dc:creator>
  <cp:lastModifiedBy>Чаплыгина Елена Александровна</cp:lastModifiedBy>
  <cp:revision>26</cp:revision>
  <cp:lastPrinted>2022-04-21T09:06:22Z</cp:lastPrinted>
  <dcterms:created xsi:type="dcterms:W3CDTF">2020-10-05T06:25:11Z</dcterms:created>
  <dcterms:modified xsi:type="dcterms:W3CDTF">2023-01-26T08:59:14Z</dcterms:modified>
</cp:coreProperties>
</file>